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83" r:id="rId2"/>
    <p:sldId id="298" r:id="rId3"/>
    <p:sldId id="299" r:id="rId4"/>
    <p:sldId id="302" r:id="rId5"/>
    <p:sldId id="293" r:id="rId6"/>
    <p:sldId id="300" r:id="rId7"/>
    <p:sldId id="301" r:id="rId8"/>
    <p:sldId id="303" r:id="rId9"/>
    <p:sldId id="304" r:id="rId10"/>
    <p:sldId id="305" r:id="rId11"/>
    <p:sldId id="306" r:id="rId12"/>
    <p:sldId id="308" r:id="rId13"/>
    <p:sldId id="307" r:id="rId14"/>
    <p:sldId id="309" r:id="rId15"/>
    <p:sldId id="311" r:id="rId16"/>
    <p:sldId id="310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D0F5FC"/>
    <a:srgbClr val="F5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3D1E7-4386-4513-BECC-1B2A4490B644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7ED54A-5A0A-408B-B945-D69D26C455E4}">
      <dgm:prSet phldrT="[Текст]" custT="1"/>
      <dgm:spPr>
        <a:solidFill>
          <a:srgbClr val="D0F5FC"/>
        </a:solidFill>
        <a:ln w="38100">
          <a:solidFill>
            <a:srgbClr val="000099"/>
          </a:solidFill>
        </a:ln>
      </dgm:spPr>
      <dgm:t>
        <a:bodyPr/>
        <a:lstStyle/>
        <a:p>
          <a:r>
            <a:rPr lang="uk-UA" sz="1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Цінності дошкільної освіти</a:t>
          </a:r>
          <a:endParaRPr lang="ru-RU" sz="15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7ED9B-E180-4203-A227-E3FFDC553FE0}" type="parTrans" cxnId="{28596166-FEA7-41C1-9DEF-DE0CD1622938}">
      <dgm:prSet/>
      <dgm:spPr/>
      <dgm:t>
        <a:bodyPr/>
        <a:lstStyle/>
        <a:p>
          <a:endParaRPr lang="ru-RU"/>
        </a:p>
      </dgm:t>
    </dgm:pt>
    <dgm:pt modelId="{5929B500-0027-43D2-A7AB-A8B8FAF0DBA8}" type="sibTrans" cxnId="{28596166-FEA7-41C1-9DEF-DE0CD1622938}">
      <dgm:prSet/>
      <dgm:spPr>
        <a:solidFill>
          <a:srgbClr val="0000CC"/>
        </a:solidFill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04102724-B373-443D-9AC6-C5EAE935A853}">
      <dgm:prSet phldrT="[Текст]" custT="1"/>
      <dgm:spPr>
        <a:solidFill>
          <a:srgbClr val="D0F5FC"/>
        </a:solidFill>
        <a:ln w="38100">
          <a:solidFill>
            <a:srgbClr val="000099"/>
          </a:solidFill>
        </a:ln>
      </dgm:spPr>
      <dgm:t>
        <a:bodyPr/>
        <a:lstStyle/>
        <a:p>
          <a:r>
            <a:rPr lang="uk-UA" sz="1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Напрями освіти (зміст)</a:t>
          </a:r>
          <a:endParaRPr lang="ru-RU" sz="15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B5D9B-EA3F-4622-A78D-AF0F2E94D072}" type="parTrans" cxnId="{299080B3-7F54-43B5-934F-E44473C7772F}">
      <dgm:prSet/>
      <dgm:spPr/>
      <dgm:t>
        <a:bodyPr/>
        <a:lstStyle/>
        <a:p>
          <a:endParaRPr lang="ru-RU"/>
        </a:p>
      </dgm:t>
    </dgm:pt>
    <dgm:pt modelId="{D4AF134D-5FE7-45A7-BDC6-934E4035A315}" type="sibTrans" cxnId="{299080B3-7F54-43B5-934F-E44473C7772F}">
      <dgm:prSet/>
      <dgm:spPr>
        <a:solidFill>
          <a:srgbClr val="0000CC"/>
        </a:solidFill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9CDC6432-BF73-4326-922D-36CEA7F2C691}">
      <dgm:prSet phldrT="[Текст]" custT="1"/>
      <dgm:spPr>
        <a:solidFill>
          <a:srgbClr val="D0F5FC"/>
        </a:solidFill>
        <a:ln w="38100">
          <a:solidFill>
            <a:srgbClr val="000099"/>
          </a:solidFill>
        </a:ln>
      </dgm:spPr>
      <dgm:t>
        <a:bodyPr/>
        <a:lstStyle/>
        <a:p>
          <a:r>
            <a:rPr lang="uk-UA" sz="1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Процес формування досвіду дитини в РІЗНИХ видах діяльності</a:t>
          </a:r>
          <a:endParaRPr lang="ru-RU" sz="15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76A4E-C92B-4B64-8B24-A2068C75002B}" type="parTrans" cxnId="{02CF39C5-196F-409A-8622-486439F3430D}">
      <dgm:prSet/>
      <dgm:spPr/>
      <dgm:t>
        <a:bodyPr/>
        <a:lstStyle/>
        <a:p>
          <a:endParaRPr lang="ru-RU"/>
        </a:p>
      </dgm:t>
    </dgm:pt>
    <dgm:pt modelId="{9C17912E-3570-4555-B006-CA37B7461483}" type="sibTrans" cxnId="{02CF39C5-196F-409A-8622-486439F3430D}">
      <dgm:prSet/>
      <dgm:spPr>
        <a:solidFill>
          <a:srgbClr val="0000CC"/>
        </a:solidFill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9400DD17-341A-4982-BC8B-C6B8A306EA9D}">
      <dgm:prSet phldrT="[Текст]" custT="1"/>
      <dgm:spPr>
        <a:solidFill>
          <a:srgbClr val="D0F5FC"/>
        </a:solidFill>
        <a:ln w="38100">
          <a:solidFill>
            <a:srgbClr val="000099"/>
          </a:solidFill>
        </a:ln>
      </dgm:spPr>
      <dgm:t>
        <a:bodyPr/>
        <a:lstStyle/>
        <a:p>
          <a:pPr marL="0" indent="0" defTabSz="1160463">
            <a:tabLst/>
          </a:pPr>
          <a:r>
            <a:rPr lang="uk-UA" sz="1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Результат, компетентність</a:t>
          </a:r>
          <a:endParaRPr lang="ru-RU" sz="15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8B9FD-FD78-437D-B76D-62ED3E1AAE1E}" type="parTrans" cxnId="{2456D739-9806-4508-B3C7-3B85BD8E592B}">
      <dgm:prSet/>
      <dgm:spPr/>
      <dgm:t>
        <a:bodyPr/>
        <a:lstStyle/>
        <a:p>
          <a:endParaRPr lang="ru-RU"/>
        </a:p>
      </dgm:t>
    </dgm:pt>
    <dgm:pt modelId="{2143E3B8-E274-4873-9A8A-381DEBDDDA2D}" type="sibTrans" cxnId="{2456D739-9806-4508-B3C7-3B85BD8E592B}">
      <dgm:prSet/>
      <dgm:spPr/>
      <dgm:t>
        <a:bodyPr/>
        <a:lstStyle/>
        <a:p>
          <a:endParaRPr lang="ru-RU"/>
        </a:p>
      </dgm:t>
    </dgm:pt>
    <dgm:pt modelId="{1A31ECED-E14B-46AC-A18E-9275C677AF59}" type="pres">
      <dgm:prSet presAssocID="{2753D1E7-4386-4513-BECC-1B2A4490B644}" presName="Name0" presStyleCnt="0">
        <dgm:presLayoutVars>
          <dgm:dir/>
          <dgm:resizeHandles val="exact"/>
        </dgm:presLayoutVars>
      </dgm:prSet>
      <dgm:spPr/>
    </dgm:pt>
    <dgm:pt modelId="{D3F467D5-EDE3-47A4-B01F-5CDC19B2575A}" type="pres">
      <dgm:prSet presAssocID="{3F7ED54A-5A0A-408B-B945-D69D26C455E4}" presName="node" presStyleLbl="node1" presStyleIdx="0" presStyleCnt="4" custScaleX="98167" custLinFactNeighborX="1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5942A-2257-4B28-95D2-18873CE9DC7B}" type="pres">
      <dgm:prSet presAssocID="{5929B500-0027-43D2-A7AB-A8B8FAF0DBA8}" presName="sibTrans" presStyleLbl="sibTrans2D1" presStyleIdx="0" presStyleCnt="3"/>
      <dgm:spPr/>
    </dgm:pt>
    <dgm:pt modelId="{6EC3A5A3-DCD9-4966-B8E6-3C5CA879F202}" type="pres">
      <dgm:prSet presAssocID="{5929B500-0027-43D2-A7AB-A8B8FAF0DBA8}" presName="connectorText" presStyleLbl="sibTrans2D1" presStyleIdx="0" presStyleCnt="3"/>
      <dgm:spPr/>
    </dgm:pt>
    <dgm:pt modelId="{A4079D6C-5E55-4701-8D94-EEE352E2C034}" type="pres">
      <dgm:prSet presAssocID="{04102724-B373-443D-9AC6-C5EAE935A85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78DE8-120A-4640-AD2A-EB5695CFB11B}" type="pres">
      <dgm:prSet presAssocID="{D4AF134D-5FE7-45A7-BDC6-934E4035A315}" presName="sibTrans" presStyleLbl="sibTrans2D1" presStyleIdx="1" presStyleCnt="3"/>
      <dgm:spPr/>
    </dgm:pt>
    <dgm:pt modelId="{AACE5BC9-41A2-4659-87E3-2F3561231950}" type="pres">
      <dgm:prSet presAssocID="{D4AF134D-5FE7-45A7-BDC6-934E4035A315}" presName="connectorText" presStyleLbl="sibTrans2D1" presStyleIdx="1" presStyleCnt="3"/>
      <dgm:spPr/>
    </dgm:pt>
    <dgm:pt modelId="{4280B0D1-D1E9-42D9-9033-C0732F7CE931}" type="pres">
      <dgm:prSet presAssocID="{9CDC6432-BF73-4326-922D-36CEA7F2C691}" presName="node" presStyleLbl="node1" presStyleIdx="2" presStyleCnt="4" custScaleX="102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EECA-653A-460A-9DDD-E63B414E0D92}" type="pres">
      <dgm:prSet presAssocID="{9C17912E-3570-4555-B006-CA37B7461483}" presName="sibTrans" presStyleLbl="sibTrans2D1" presStyleIdx="2" presStyleCnt="3"/>
      <dgm:spPr/>
    </dgm:pt>
    <dgm:pt modelId="{36C17659-6129-4457-A73E-8E361FD42239}" type="pres">
      <dgm:prSet presAssocID="{9C17912E-3570-4555-B006-CA37B7461483}" presName="connectorText" presStyleLbl="sibTrans2D1" presStyleIdx="2" presStyleCnt="3"/>
      <dgm:spPr/>
    </dgm:pt>
    <dgm:pt modelId="{55093532-44BE-482D-BDBA-CBF2B802BC92}" type="pres">
      <dgm:prSet presAssocID="{9400DD17-341A-4982-BC8B-C6B8A306EA9D}" presName="node" presStyleLbl="node1" presStyleIdx="3" presStyleCnt="4" custScaleX="100256" custLinFactNeighborX="-14844" custLinFactNeighborY="4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74901-9351-4215-86F2-E54B337DAE33}" type="presOf" srcId="{2753D1E7-4386-4513-BECC-1B2A4490B644}" destId="{1A31ECED-E14B-46AC-A18E-9275C677AF59}" srcOrd="0" destOrd="0" presId="urn:microsoft.com/office/officeart/2005/8/layout/process1"/>
    <dgm:cxn modelId="{1800DEA9-9457-4920-99B9-0053E826EBB0}" type="presOf" srcId="{9400DD17-341A-4982-BC8B-C6B8A306EA9D}" destId="{55093532-44BE-482D-BDBA-CBF2B802BC92}" srcOrd="0" destOrd="0" presId="urn:microsoft.com/office/officeart/2005/8/layout/process1"/>
    <dgm:cxn modelId="{17261BFD-625C-4898-B95B-D7A12A9501BE}" type="presOf" srcId="{9CDC6432-BF73-4326-922D-36CEA7F2C691}" destId="{4280B0D1-D1E9-42D9-9033-C0732F7CE931}" srcOrd="0" destOrd="0" presId="urn:microsoft.com/office/officeart/2005/8/layout/process1"/>
    <dgm:cxn modelId="{18E4BEF4-B1BF-4B1A-B0CC-19724E773F75}" type="presOf" srcId="{9C17912E-3570-4555-B006-CA37B7461483}" destId="{36C17659-6129-4457-A73E-8E361FD42239}" srcOrd="1" destOrd="0" presId="urn:microsoft.com/office/officeart/2005/8/layout/process1"/>
    <dgm:cxn modelId="{68781EEE-F581-4611-92B6-59BE3CB67A00}" type="presOf" srcId="{9C17912E-3570-4555-B006-CA37B7461483}" destId="{5547EECA-653A-460A-9DDD-E63B414E0D92}" srcOrd="0" destOrd="0" presId="urn:microsoft.com/office/officeart/2005/8/layout/process1"/>
    <dgm:cxn modelId="{28596166-FEA7-41C1-9DEF-DE0CD1622938}" srcId="{2753D1E7-4386-4513-BECC-1B2A4490B644}" destId="{3F7ED54A-5A0A-408B-B945-D69D26C455E4}" srcOrd="0" destOrd="0" parTransId="{3ED7ED9B-E180-4203-A227-E3FFDC553FE0}" sibTransId="{5929B500-0027-43D2-A7AB-A8B8FAF0DBA8}"/>
    <dgm:cxn modelId="{7A8C4242-79F7-4EDC-BB99-0AAD6D01F863}" type="presOf" srcId="{D4AF134D-5FE7-45A7-BDC6-934E4035A315}" destId="{A9678DE8-120A-4640-AD2A-EB5695CFB11B}" srcOrd="0" destOrd="0" presId="urn:microsoft.com/office/officeart/2005/8/layout/process1"/>
    <dgm:cxn modelId="{299080B3-7F54-43B5-934F-E44473C7772F}" srcId="{2753D1E7-4386-4513-BECC-1B2A4490B644}" destId="{04102724-B373-443D-9AC6-C5EAE935A853}" srcOrd="1" destOrd="0" parTransId="{BFCB5D9B-EA3F-4622-A78D-AF0F2E94D072}" sibTransId="{D4AF134D-5FE7-45A7-BDC6-934E4035A315}"/>
    <dgm:cxn modelId="{02CF39C5-196F-409A-8622-486439F3430D}" srcId="{2753D1E7-4386-4513-BECC-1B2A4490B644}" destId="{9CDC6432-BF73-4326-922D-36CEA7F2C691}" srcOrd="2" destOrd="0" parTransId="{AB976A4E-C92B-4B64-8B24-A2068C75002B}" sibTransId="{9C17912E-3570-4555-B006-CA37B7461483}"/>
    <dgm:cxn modelId="{D3FBF636-2547-4AF6-B15B-387E221523D5}" type="presOf" srcId="{5929B500-0027-43D2-A7AB-A8B8FAF0DBA8}" destId="{6EC3A5A3-DCD9-4966-B8E6-3C5CA879F202}" srcOrd="1" destOrd="0" presId="urn:microsoft.com/office/officeart/2005/8/layout/process1"/>
    <dgm:cxn modelId="{5BB79155-6D86-4CEF-B2D0-19AB0E840182}" type="presOf" srcId="{D4AF134D-5FE7-45A7-BDC6-934E4035A315}" destId="{AACE5BC9-41A2-4659-87E3-2F3561231950}" srcOrd="1" destOrd="0" presId="urn:microsoft.com/office/officeart/2005/8/layout/process1"/>
    <dgm:cxn modelId="{2456D739-9806-4508-B3C7-3B85BD8E592B}" srcId="{2753D1E7-4386-4513-BECC-1B2A4490B644}" destId="{9400DD17-341A-4982-BC8B-C6B8A306EA9D}" srcOrd="3" destOrd="0" parTransId="{9EA8B9FD-FD78-437D-B76D-62ED3E1AAE1E}" sibTransId="{2143E3B8-E274-4873-9A8A-381DEBDDDA2D}"/>
    <dgm:cxn modelId="{5E17B14F-42BA-4DD8-B841-69499D923BA6}" type="presOf" srcId="{04102724-B373-443D-9AC6-C5EAE935A853}" destId="{A4079D6C-5E55-4701-8D94-EEE352E2C034}" srcOrd="0" destOrd="0" presId="urn:microsoft.com/office/officeart/2005/8/layout/process1"/>
    <dgm:cxn modelId="{1169891C-47E1-447A-8283-83AFBB18D6E5}" type="presOf" srcId="{5929B500-0027-43D2-A7AB-A8B8FAF0DBA8}" destId="{1455942A-2257-4B28-95D2-18873CE9DC7B}" srcOrd="0" destOrd="0" presId="urn:microsoft.com/office/officeart/2005/8/layout/process1"/>
    <dgm:cxn modelId="{1341BA04-FAA7-45A9-9C51-31042384E984}" type="presOf" srcId="{3F7ED54A-5A0A-408B-B945-D69D26C455E4}" destId="{D3F467D5-EDE3-47A4-B01F-5CDC19B2575A}" srcOrd="0" destOrd="0" presId="urn:microsoft.com/office/officeart/2005/8/layout/process1"/>
    <dgm:cxn modelId="{74BD27C4-09C0-41E4-97B3-070E4CB0F0D3}" type="presParOf" srcId="{1A31ECED-E14B-46AC-A18E-9275C677AF59}" destId="{D3F467D5-EDE3-47A4-B01F-5CDC19B2575A}" srcOrd="0" destOrd="0" presId="urn:microsoft.com/office/officeart/2005/8/layout/process1"/>
    <dgm:cxn modelId="{F0BEF847-2FDC-4469-B709-173E0AEBA3BB}" type="presParOf" srcId="{1A31ECED-E14B-46AC-A18E-9275C677AF59}" destId="{1455942A-2257-4B28-95D2-18873CE9DC7B}" srcOrd="1" destOrd="0" presId="urn:microsoft.com/office/officeart/2005/8/layout/process1"/>
    <dgm:cxn modelId="{576234BE-E099-4357-8561-9EF760102A04}" type="presParOf" srcId="{1455942A-2257-4B28-95D2-18873CE9DC7B}" destId="{6EC3A5A3-DCD9-4966-B8E6-3C5CA879F202}" srcOrd="0" destOrd="0" presId="urn:microsoft.com/office/officeart/2005/8/layout/process1"/>
    <dgm:cxn modelId="{A84C3F2D-0804-48B7-BB57-BD9D8FD4D57A}" type="presParOf" srcId="{1A31ECED-E14B-46AC-A18E-9275C677AF59}" destId="{A4079D6C-5E55-4701-8D94-EEE352E2C034}" srcOrd="2" destOrd="0" presId="urn:microsoft.com/office/officeart/2005/8/layout/process1"/>
    <dgm:cxn modelId="{8DFBE72A-D4F1-4E08-BA70-79115E33A37A}" type="presParOf" srcId="{1A31ECED-E14B-46AC-A18E-9275C677AF59}" destId="{A9678DE8-120A-4640-AD2A-EB5695CFB11B}" srcOrd="3" destOrd="0" presId="urn:microsoft.com/office/officeart/2005/8/layout/process1"/>
    <dgm:cxn modelId="{333F268C-F05A-4248-A5F0-3F1F253B8898}" type="presParOf" srcId="{A9678DE8-120A-4640-AD2A-EB5695CFB11B}" destId="{AACE5BC9-41A2-4659-87E3-2F3561231950}" srcOrd="0" destOrd="0" presId="urn:microsoft.com/office/officeart/2005/8/layout/process1"/>
    <dgm:cxn modelId="{C38C400E-36E2-4E74-8892-A8BFD93DBEDC}" type="presParOf" srcId="{1A31ECED-E14B-46AC-A18E-9275C677AF59}" destId="{4280B0D1-D1E9-42D9-9033-C0732F7CE931}" srcOrd="4" destOrd="0" presId="urn:microsoft.com/office/officeart/2005/8/layout/process1"/>
    <dgm:cxn modelId="{685294D0-3990-4F44-9E30-1519FBE86D95}" type="presParOf" srcId="{1A31ECED-E14B-46AC-A18E-9275C677AF59}" destId="{5547EECA-653A-460A-9DDD-E63B414E0D92}" srcOrd="5" destOrd="0" presId="urn:microsoft.com/office/officeart/2005/8/layout/process1"/>
    <dgm:cxn modelId="{ED07926D-1351-4B46-A294-F1A581FB8E88}" type="presParOf" srcId="{5547EECA-653A-460A-9DDD-E63B414E0D92}" destId="{36C17659-6129-4457-A73E-8E361FD42239}" srcOrd="0" destOrd="0" presId="urn:microsoft.com/office/officeart/2005/8/layout/process1"/>
    <dgm:cxn modelId="{9B76BE1D-12FD-4534-85E7-6C833EDF368E}" type="presParOf" srcId="{1A31ECED-E14B-46AC-A18E-9275C677AF59}" destId="{55093532-44BE-482D-BDBA-CBF2B802BC9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467D5-EDE3-47A4-B01F-5CDC19B2575A}">
      <dsp:nvSpPr>
        <dsp:cNvPr id="0" name=""/>
        <dsp:cNvSpPr/>
      </dsp:nvSpPr>
      <dsp:spPr>
        <a:xfrm>
          <a:off x="98661" y="1420537"/>
          <a:ext cx="1682930" cy="1173261"/>
        </a:xfrm>
        <a:prstGeom prst="roundRect">
          <a:avLst>
            <a:gd name="adj" fmla="val 10000"/>
          </a:avLst>
        </a:prstGeom>
        <a:solidFill>
          <a:srgbClr val="D0F5FC"/>
        </a:solidFill>
        <a:ln w="38100">
          <a:solidFill>
            <a:srgbClr val="000099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Цінності дошкільної освіти</a:t>
          </a:r>
          <a:endParaRPr lang="ru-RU" sz="150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025" y="1454901"/>
        <a:ext cx="1614202" cy="1104533"/>
      </dsp:txXfrm>
    </dsp:sp>
    <dsp:sp modelId="{1455942A-2257-4B28-95D2-18873CE9DC7B}">
      <dsp:nvSpPr>
        <dsp:cNvPr id="0" name=""/>
        <dsp:cNvSpPr/>
      </dsp:nvSpPr>
      <dsp:spPr>
        <a:xfrm>
          <a:off x="1929142" y="1794588"/>
          <a:ext cx="312808" cy="425159"/>
        </a:xfrm>
        <a:prstGeom prst="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solidFill>
            <a:srgbClr val="000099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929142" y="1879620"/>
        <a:ext cx="218966" cy="255095"/>
      </dsp:txXfrm>
    </dsp:sp>
    <dsp:sp modelId="{A4079D6C-5E55-4701-8D94-EEE352E2C034}">
      <dsp:nvSpPr>
        <dsp:cNvPr id="0" name=""/>
        <dsp:cNvSpPr/>
      </dsp:nvSpPr>
      <dsp:spPr>
        <a:xfrm>
          <a:off x="2371795" y="1420537"/>
          <a:ext cx="1714354" cy="1173261"/>
        </a:xfrm>
        <a:prstGeom prst="roundRect">
          <a:avLst>
            <a:gd name="adj" fmla="val 10000"/>
          </a:avLst>
        </a:prstGeom>
        <a:solidFill>
          <a:srgbClr val="D0F5FC"/>
        </a:solidFill>
        <a:ln w="38100">
          <a:solidFill>
            <a:srgbClr val="000099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Напрями освіти (зміст)</a:t>
          </a:r>
          <a:endParaRPr lang="ru-RU" sz="150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06159" y="1454901"/>
        <a:ext cx="1645626" cy="1104533"/>
      </dsp:txXfrm>
    </dsp:sp>
    <dsp:sp modelId="{A9678DE8-120A-4640-AD2A-EB5695CFB11B}">
      <dsp:nvSpPr>
        <dsp:cNvPr id="0" name=""/>
        <dsp:cNvSpPr/>
      </dsp:nvSpPr>
      <dsp:spPr>
        <a:xfrm>
          <a:off x="4257585" y="1794588"/>
          <a:ext cx="363443" cy="425159"/>
        </a:xfrm>
        <a:prstGeom prst="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solidFill>
            <a:srgbClr val="000099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7585" y="1879620"/>
        <a:ext cx="254410" cy="255095"/>
      </dsp:txXfrm>
    </dsp:sp>
    <dsp:sp modelId="{4280B0D1-D1E9-42D9-9033-C0732F7CE931}">
      <dsp:nvSpPr>
        <dsp:cNvPr id="0" name=""/>
        <dsp:cNvSpPr/>
      </dsp:nvSpPr>
      <dsp:spPr>
        <a:xfrm>
          <a:off x="4771891" y="1420537"/>
          <a:ext cx="1765716" cy="1173261"/>
        </a:xfrm>
        <a:prstGeom prst="roundRect">
          <a:avLst>
            <a:gd name="adj" fmla="val 10000"/>
          </a:avLst>
        </a:prstGeom>
        <a:solidFill>
          <a:srgbClr val="D0F5FC"/>
        </a:solidFill>
        <a:ln w="38100">
          <a:solidFill>
            <a:srgbClr val="000099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Процес формування досвіду дитини в РІЗНИХ видах діяльності</a:t>
          </a:r>
          <a:endParaRPr lang="ru-RU" sz="150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6255" y="1454901"/>
        <a:ext cx="1696988" cy="1104533"/>
      </dsp:txXfrm>
    </dsp:sp>
    <dsp:sp modelId="{5547EECA-653A-460A-9DDD-E63B414E0D92}">
      <dsp:nvSpPr>
        <dsp:cNvPr id="0" name=""/>
        <dsp:cNvSpPr/>
      </dsp:nvSpPr>
      <dsp:spPr>
        <a:xfrm rot="78307">
          <a:off x="6683555" y="1821553"/>
          <a:ext cx="309573" cy="425159"/>
        </a:xfrm>
        <a:prstGeom prst="rightArrow">
          <a:avLst>
            <a:gd name="adj1" fmla="val 60000"/>
            <a:gd name="adj2" fmla="val 50000"/>
          </a:avLst>
        </a:prstGeom>
        <a:solidFill>
          <a:srgbClr val="0000CC"/>
        </a:solidFill>
        <a:ln>
          <a:solidFill>
            <a:srgbClr val="000099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683567" y="1905527"/>
        <a:ext cx="216701" cy="255095"/>
      </dsp:txXfrm>
    </dsp:sp>
    <dsp:sp modelId="{55093532-44BE-482D-BDBA-CBF2B802BC92}">
      <dsp:nvSpPr>
        <dsp:cNvPr id="0" name=""/>
        <dsp:cNvSpPr/>
      </dsp:nvSpPr>
      <dsp:spPr>
        <a:xfrm>
          <a:off x="7121558" y="1473534"/>
          <a:ext cx="1718743" cy="1173261"/>
        </a:xfrm>
        <a:prstGeom prst="roundRect">
          <a:avLst>
            <a:gd name="adj" fmla="val 10000"/>
          </a:avLst>
        </a:prstGeom>
        <a:solidFill>
          <a:srgbClr val="D0F5FC"/>
        </a:solidFill>
        <a:ln w="38100">
          <a:solidFill>
            <a:srgbClr val="000099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160463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uk-UA" sz="15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Результат, компетентність</a:t>
          </a:r>
          <a:endParaRPr lang="ru-RU" sz="1500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5922" y="1507898"/>
        <a:ext cx="1650015" cy="110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8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8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4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9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4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6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8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6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4739-F12C-448F-A858-351278BA531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34CD-4D39-463B-8A7A-2DF603C4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9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937982" y="1476206"/>
            <a:ext cx="6598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Планування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освітнього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spc="1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spc="1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новим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Державним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стандартом </a:t>
            </a:r>
            <a:endParaRPr lang="ru-RU" sz="2400" b="1" spc="1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spc="1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дошкільної</a:t>
            </a:r>
            <a:r>
              <a:rPr lang="ru-RU" sz="2400" b="1" spc="1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(БКДО) </a:t>
            </a:r>
            <a:endParaRPr lang="ru-RU" sz="2400" b="1" spc="1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spc="1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новою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освітньою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програмою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spc="1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spc="1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1" spc="1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до 7 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400" b="1" spc="10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r>
              <a:rPr lang="ru-RU" sz="2400" b="1" spc="1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5743" y="49896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Туранська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Т.А., </a:t>
            </a:r>
            <a:r>
              <a:rPr lang="ru-RU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вихователь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-методист КЗ “ДНЗ №24 ВМР”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7982" y="319160"/>
            <a:ext cx="5172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Професійна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спільнота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вихователів</a:t>
            </a:r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ЗДО, </a:t>
            </a:r>
            <a:r>
              <a:rPr lang="ru-RU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асистентів</a:t>
            </a:r>
            <a:r>
              <a:rPr lang="ru-RU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вихователя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2" descr="BMI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4003" r="16975" b="10067"/>
          <a:stretch/>
        </p:blipFill>
        <p:spPr bwMode="auto">
          <a:xfrm flipH="1">
            <a:off x="777922" y="3432313"/>
            <a:ext cx="2320120" cy="27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4565374" y="711107"/>
            <a:ext cx="4173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Компетентності – це динамічна комбінація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цінностей,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знань, </a:t>
            </a:r>
            <a:r>
              <a:rPr lang="uk-UA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yмінь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 навичок, які визначають здатність скористатися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знаннями. </a:t>
            </a: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Саме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це характеризує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життєву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компетентність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що буде означати здатність 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розв’язувати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життєві проблеми, провадити подальшу навчальну та професійну діяльність, реалізувати освіту впродовж життя.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Екологічна компетентність вихователя – запорука ефективного виховання  дошкільників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2986" b="8427"/>
          <a:stretch/>
        </p:blipFill>
        <p:spPr bwMode="auto">
          <a:xfrm>
            <a:off x="237744" y="711107"/>
            <a:ext cx="4129377" cy="46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70" name="Picture 6" descr="Сухомлинський В.О.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530352"/>
            <a:ext cx="3776345" cy="5453206"/>
          </a:xfrm>
          <a:prstGeom prst="ellipse">
            <a:avLst/>
          </a:prstGeom>
          <a:ln w="63500" cap="rnd">
            <a:solidFill>
              <a:srgbClr val="00009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3815" y="530352"/>
            <a:ext cx="4553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«Успіх освітньої роботи залежить від 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грамотно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спланованого і керованого навчального процесу»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2351" y="2759452"/>
            <a:ext cx="3566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(Василь </a:t>
            </a:r>
          </a:p>
          <a:p>
            <a:pPr algn="r"/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Сухомлинський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План роботи методичної ради - ЗОШ №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241">
            <a:off x="3825262" y="3817950"/>
            <a:ext cx="3952778" cy="26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40846" y="4575667"/>
            <a:ext cx="8449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spc="3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Соціальний </a:t>
            </a:r>
            <a:r>
              <a:rPr lang="uk-UA" sz="3200" b="1" spc="1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паспорт групи.</a:t>
            </a:r>
          </a:p>
          <a:p>
            <a:pPr algn="ctr">
              <a:lnSpc>
                <a:spcPct val="150000"/>
              </a:lnSpc>
            </a:pPr>
            <a:r>
              <a:rPr lang="uk-UA" sz="3200" b="1" spc="1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Паспорт здоров’я </a:t>
            </a:r>
            <a:r>
              <a:rPr lang="uk-UA" sz="3200" b="1" spc="1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вихованців групи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Методические рекомендации для подготовки к Республиканской олимпиаде по  финансовой грамотности! - НБРБ. Единый портал финансовой грамотнос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94" y="-259893"/>
            <a:ext cx="6708576" cy="52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6" descr="Річний план роботи практичного психолога Катаєвської Тетяни Анатоліївни -  ЗОШ №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8" b="5369"/>
          <a:stretch/>
        </p:blipFill>
        <p:spPr bwMode="auto">
          <a:xfrm>
            <a:off x="1292747" y="292609"/>
            <a:ext cx="6545253" cy="2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29486"/>
              </p:ext>
            </p:extLst>
          </p:nvPr>
        </p:nvGraphicFramePr>
        <p:xfrm>
          <a:off x="92765" y="4207074"/>
          <a:ext cx="8945215" cy="1876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9043">
                  <a:extLst>
                    <a:ext uri="{9D8B030D-6E8A-4147-A177-3AD203B41FA5}">
                      <a16:colId xmlns:a16="http://schemas.microsoft.com/office/drawing/2014/main" val="1668785543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559764507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1421495313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72943318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54322053"/>
                    </a:ext>
                  </a:extLst>
                </a:gridCol>
              </a:tblGrid>
              <a:tr h="1876552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Сітка, </a:t>
                      </a:r>
                    </a:p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текст, комбінована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Написаний, друкований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режимом </a:t>
                      </a:r>
                    </a:p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 </a:t>
                      </a:r>
                      <a:r>
                        <a:rPr lang="uk-UA" sz="2000" kern="120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ІІ половини дня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 інтегрованими блоками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  освітніми напрямами</a:t>
                      </a:r>
                      <a:endParaRPr lang="ru-RU" sz="20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37654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63169" y="3415064"/>
            <a:ext cx="4804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відображення плану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92766" y="3432313"/>
            <a:ext cx="4104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>
              <a:spcAft>
                <a:spcPts val="0"/>
              </a:spcAft>
            </a:pPr>
            <a:r>
              <a:rPr lang="uk-UA" sz="2800" b="1" spc="1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Принципи планування: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6246" y="1049857"/>
            <a:ext cx="6440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63550" algn="l"/>
              </a:tabLst>
            </a:pP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діяльність </a:t>
            </a: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вихователя з </a:t>
            </a: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дітьми;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63550" algn="l"/>
              </a:tabLst>
            </a:pPr>
            <a:r>
              <a:rPr lang="uk-UA" sz="2800" b="1" spc="-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організована діяльність;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63550" algn="l"/>
              </a:tabLst>
            </a:pPr>
            <a:r>
              <a:rPr lang="uk-UA" sz="2800" b="1" spc="-5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самостійна дитяча діяльність.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5" y="4112455"/>
            <a:ext cx="3582063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indent="9207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spc="1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Послідовність, </a:t>
            </a:r>
          </a:p>
          <a:p>
            <a:pPr marR="3175" indent="9207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spc="1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Чіткість, </a:t>
            </a:r>
          </a:p>
          <a:p>
            <a:pPr marR="3175" indent="9207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spc="1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Відповідність, </a:t>
            </a:r>
          </a:p>
          <a:p>
            <a:pPr marR="3175" indent="92075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spc="1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Різноманітність</a:t>
            </a:r>
            <a:r>
              <a:rPr lang="uk-UA" sz="2800" b="1" spc="-35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22" y="154271"/>
            <a:ext cx="6018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15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spc="3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Розподіл </a:t>
            </a:r>
            <a:r>
              <a:rPr lang="uk-UA" sz="2800" b="1" spc="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видів </a:t>
            </a:r>
            <a:r>
              <a:rPr lang="uk-UA" sz="2800" b="1" spc="3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активності: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4" descr="3д человечек учеба images libres de droit, photos de 3д человечек учеба |  Depositphoto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0319"/>
          <a:stretch/>
        </p:blipFill>
        <p:spPr bwMode="auto">
          <a:xfrm>
            <a:off x="4709066" y="3081182"/>
            <a:ext cx="3861728" cy="34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амятка, как проводить текущую уборку помещений ДОУ для профилактики  коронавирус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290">
            <a:off x="238689" y="285582"/>
            <a:ext cx="2218506" cy="23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1917" y="139104"/>
            <a:ext cx="8846914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Законодавчі документи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6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1. Лист МОН України від 10.08.2021 № 1/9-406 «Щодо окремих питань діяльності закладів дошкільної освіти у 2021/2022 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н.р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.».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2. Лист МОН України від 16.03.2021 № 1/9-148 «Щодо методичних рекомендацій до оновленого БКДО».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3. Лист МОН України від 23.04.2020 № 1/9-219 «Щодо організації роботи ЗДО під час карантину».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4. Лист МОН України від 14.02.2019 № 1/11-1491 «Щодо організації роботи та дотримання вимог з питань ОП, БЖД у ЗДО».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5. Лист МОН України від 12.12.2019 № 1/9-765 «Щодо організації медико-педагогічного контролю на заняттях з фізкультури в ЗДО».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uk-UA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Лист МОН України від </a:t>
            </a:r>
            <a:r>
              <a:rPr lang="uk-UA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02.09.2016 № 1/9-456 «Щодо організації фізкультурно-оздоровчої роботи у </a:t>
            </a:r>
            <a:r>
              <a:rPr lang="uk-UA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ДНЗ».</a:t>
            </a:r>
            <a:endParaRPr lang="ru-RU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uk-UA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uk-UA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Наказ МОН України від 20.04.2015 </a:t>
            </a:r>
            <a:r>
              <a:rPr lang="uk-UA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№ </a:t>
            </a:r>
            <a:r>
              <a:rPr lang="uk-UA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446 «Про затвердження гранично допустимого навчального навантаження на дитину у </a:t>
            </a:r>
            <a:r>
              <a:rPr lang="uk-UA" alt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ДНЗ різних </a:t>
            </a:r>
            <a:r>
              <a:rPr lang="uk-UA" alt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типів та форми власності».</a:t>
            </a:r>
            <a:endParaRPr lang="uk-UA" alt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1080135" y="6575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65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59307" y="272955"/>
            <a:ext cx="8557147" cy="723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ВАС ПОБАЖАННЯ: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отримаєте букет із квітів фортуни, удачі та успіху</a:t>
            </a:r>
            <a:endParaRPr lang="ru-RU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Ви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отримаєте порцію </a:t>
            </a: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вітамінів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корисних знайомств</a:t>
            </a:r>
            <a:endParaRPr lang="ru-RU" sz="1050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Будьте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обережні: на Вас чекає напад великих грошей </a:t>
            </a:r>
            <a:endParaRPr lang="uk-UA" b="1" dirty="0" smtClean="0">
              <a:solidFill>
                <a:srgbClr val="000099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Вам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 пощастить розколоти граніт науки</a:t>
            </a:r>
            <a:endParaRPr lang="ru-RU" sz="1050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Для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 зненацька вибухне салют радісних подій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Здійсниться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 із Ваших заповітних </a:t>
            </a: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бажань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Ви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отримаєте меседж з гарними </a:t>
            </a: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новинами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Ви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зануритесь у хвилю позитивних емоцій </a:t>
            </a: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Вас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заворожить аромат нових знайомств </a:t>
            </a:r>
            <a:endParaRPr lang="ru-RU" sz="1050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Веселка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натхнення осяє Ваші думки </a:t>
            </a:r>
            <a:endParaRPr lang="ru-RU" sz="1050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Вас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наздожене  ураган добрих змін</a:t>
            </a:r>
            <a:endParaRPr lang="ru-RU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Ви знайдете скарб корисних речей</a:t>
            </a:r>
            <a:endParaRPr lang="ru-RU" dirty="0" smtClean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На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 чекає щось шалено цінне</a:t>
            </a:r>
            <a:endParaRPr lang="ru-RU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Ви </a:t>
            </a: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почуєте голос своєї інтуїції</a:t>
            </a:r>
            <a:endParaRPr lang="ru-RU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uk-UA" b="1" dirty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solidFill>
                <a:srgbClr val="00009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Силуэт девушки с подарком иллюстрация вектора. иллюстрации насчитывающей  женщина - 2860723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5"/>
          <a:stretch/>
        </p:blipFill>
        <p:spPr bwMode="auto">
          <a:xfrm>
            <a:off x="5936776" y="734339"/>
            <a:ext cx="2879678" cy="45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лная женщина силуэт вектор | Роялти-фри, бесплатные векторные Полная  женщина силуэт картинки на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766" y="3016713"/>
            <a:ext cx="2053546" cy="34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0102" y="721490"/>
            <a:ext cx="8270544" cy="17332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36" y="2629751"/>
            <a:ext cx="3859847" cy="3358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74" y="2460071"/>
            <a:ext cx="3527748" cy="35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66" name="Picture 18" descr="Базовий компонент дошкільної освіти-2021 - Сайт кафедри дошкільної освіти  ЗОІПП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4577" r="37240" b="32482"/>
          <a:stretch/>
        </p:blipFill>
        <p:spPr bwMode="auto">
          <a:xfrm>
            <a:off x="4956801" y="3432313"/>
            <a:ext cx="3613993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00C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здать мем &amp;quot;знак вопроса картинка, опрос, вопрос от подписчицы&amp;quot; - Картинки  - Meme-arsenal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66" y="265655"/>
            <a:ext cx="3036226" cy="30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12192" y="433956"/>
            <a:ext cx="2160000" cy="1440000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4497" y="1570480"/>
            <a:ext cx="2880000" cy="2160000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9653" y="584145"/>
            <a:ext cx="214738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175" indent="540385" algn="ctr">
              <a:lnSpc>
                <a:spcPct val="150000"/>
              </a:lnSpc>
            </a:pPr>
            <a:r>
              <a:rPr lang="ru-RU" sz="44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1998 </a:t>
            </a:r>
            <a:endParaRPr lang="ru-RU" sz="44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497" y="1783768"/>
            <a:ext cx="2445541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175"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</a:t>
            </a:r>
            <a:endParaRPr lang="ru-RU" sz="60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знак вопроса (32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653" y="3311914"/>
            <a:ext cx="3394357" cy="33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163806" y="333895"/>
            <a:ext cx="6803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1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Компетентності дитини</a:t>
            </a:r>
            <a:endParaRPr lang="ru-RU" sz="2800" b="1" spc="1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Дети Кошка Милы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467">
            <a:off x="7451210" y="795974"/>
            <a:ext cx="2102505" cy="42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05655"/>
              </p:ext>
            </p:extLst>
          </p:nvPr>
        </p:nvGraphicFramePr>
        <p:xfrm>
          <a:off x="642087" y="935162"/>
          <a:ext cx="7426742" cy="4145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13371">
                  <a:extLst>
                    <a:ext uri="{9D8B030D-6E8A-4147-A177-3AD203B41FA5}">
                      <a16:colId xmlns:a16="http://schemas.microsoft.com/office/drawing/2014/main" val="114383476"/>
                    </a:ext>
                  </a:extLst>
                </a:gridCol>
                <a:gridCol w="3713371">
                  <a:extLst>
                    <a:ext uri="{9D8B030D-6E8A-4147-A177-3AD203B41FA5}">
                      <a16:colId xmlns:a16="http://schemas.microsoft.com/office/drawing/2014/main" val="2069031413"/>
                    </a:ext>
                  </a:extLst>
                </a:gridCol>
              </a:tblGrid>
              <a:tr h="41599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Освітній напрям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Компетентність дитини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256204"/>
                  </a:ext>
                </a:extLst>
              </a:tr>
              <a:tr h="802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Особистість дитини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3175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uk-UA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Особистісна,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175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uk-UA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Фізична,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175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uk-UA" sz="2000" b="1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Здоров’язбережувальна</a:t>
                      </a:r>
                      <a:r>
                        <a:rPr lang="uk-UA" sz="20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13384353"/>
                  </a:ext>
                </a:extLst>
              </a:tr>
              <a:tr h="1277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Дитина в сенсорно пізнавальному просторі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Предметно-практична,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Технологічна,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Пізнавальна,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Логіко-математична,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Дослідницька.</a:t>
                      </a:r>
                      <a:endParaRPr lang="ru-RU" sz="2000" b="1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1772145"/>
                  </a:ext>
                </a:extLst>
              </a:tr>
              <a:tr h="326826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Дитина в природному довкіллі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Природничо-екологічна.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40044915"/>
                  </a:ext>
                </a:extLst>
              </a:tr>
            </a:tbl>
          </a:graphicData>
        </a:graphic>
      </p:graphicFrame>
      <p:pic>
        <p:nvPicPr>
          <p:cNvPr id="11" name="Picture 4" descr="Розвиток математичніх здібностей - ДНЗ &amp;quot;Сонечко&amp;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1" y="5214057"/>
            <a:ext cx="25714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115568" y="278328"/>
            <a:ext cx="6803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1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Компетентності дитини</a:t>
            </a:r>
            <a:endParaRPr lang="ru-RU" sz="2400" b="1" spc="1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72806"/>
              </p:ext>
            </p:extLst>
          </p:nvPr>
        </p:nvGraphicFramePr>
        <p:xfrm>
          <a:off x="627797" y="837452"/>
          <a:ext cx="7426742" cy="4236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13371">
                  <a:extLst>
                    <a:ext uri="{9D8B030D-6E8A-4147-A177-3AD203B41FA5}">
                      <a16:colId xmlns:a16="http://schemas.microsoft.com/office/drawing/2014/main" val="114383476"/>
                    </a:ext>
                  </a:extLst>
                </a:gridCol>
                <a:gridCol w="3713371">
                  <a:extLst>
                    <a:ext uri="{9D8B030D-6E8A-4147-A177-3AD203B41FA5}">
                      <a16:colId xmlns:a16="http://schemas.microsoft.com/office/drawing/2014/main" val="2069031413"/>
                    </a:ext>
                  </a:extLst>
                </a:gridCol>
              </a:tblGrid>
              <a:tr h="41599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Освітній напрям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Компетентність дитини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256204"/>
                  </a:ext>
                </a:extLst>
              </a:tr>
              <a:tr h="356767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 дитини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Ігрова компетентність.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28569927"/>
                  </a:ext>
                </a:extLst>
              </a:tr>
              <a:tr h="615316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Дитина в соціумі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Громадянська.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9749776"/>
                  </a:ext>
                </a:extLst>
              </a:tr>
              <a:tr h="802209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Мовлення дитини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Комунікативна,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Мовленнєва,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Літературно-художня.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18173406"/>
                  </a:ext>
                </a:extLst>
              </a:tr>
              <a:tr h="1039901"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Дитина у світі мистецтва</a:t>
                      </a:r>
                      <a:endParaRPr lang="ru-RU" sz="20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2000" b="1" kern="120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Мистецько</a:t>
                      </a:r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-творча,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Образотворча, 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Музична,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uk-UA" sz="20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Театралізована. </a:t>
                      </a:r>
                      <a:endParaRPr lang="ru-RU" sz="2000" b="1" kern="1200" dirty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92503961"/>
                  </a:ext>
                </a:extLst>
              </a:tr>
            </a:tbl>
          </a:graphicData>
        </a:graphic>
      </p:graphicFrame>
      <p:pic>
        <p:nvPicPr>
          <p:cNvPr id="6" name="Picture 4" descr="Дети Кошка Милый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467">
            <a:off x="7451210" y="795974"/>
            <a:ext cx="2102505" cy="420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Дистанційне навчання.Група раннього віку “Чомусики” Вихователі: Грищенко  Л.М., Разумова Л.М. | Конотопський дошкільний навчальний заклад  (ясла-садок) №3 “Теремок” Конотопської міської ради Сумської област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80" y="5074172"/>
            <a:ext cx="232258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696234" y="340279"/>
            <a:ext cx="773828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Ланцюжок понять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 очікуванням i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результатом: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72307620"/>
              </p:ext>
            </p:extLst>
          </p:nvPr>
        </p:nvGraphicFramePr>
        <p:xfrm>
          <a:off x="92766" y="0"/>
          <a:ext cx="8945217" cy="401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Муниципальное автономное дошкольное образовательное учреждение Детский сад  № 309 городского округа город Уфа Республики Башкортостан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75" y="2950376"/>
            <a:ext cx="6960554" cy="34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01441" y="287532"/>
            <a:ext cx="84424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Додано розділи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Цінності дошкільної освіти;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Базові принципи реалізації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стандартів;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Становлення компетентностей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дитини;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Умови реалізації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БКДО;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Участь сім’ї в розвитку дитини;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Взаємодія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 </a:t>
            </a: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родинами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дітей;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Педагог як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фахівець;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Зміст та організація освітнього процесу;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Універсальний дизайн у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Наступність між дошкільною та початковою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освітою;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Роль суспільства / </a:t>
            </a:r>
            <a:r>
              <a:rPr lang="uk-UA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громади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Неопрятная стопку книг | Бесплатно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6" y="287532"/>
            <a:ext cx="5397183" cy="39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2" name="Picture 2" descr="Обласний семінар-практикум «Інклюзія у професійній освіті: досвід,  перспективи, мотивація» – Науково-методичний центр професійно-технічної  освіти у Запорізькій області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9858" r="9462" b="18795"/>
          <a:stretch/>
        </p:blipFill>
        <p:spPr bwMode="auto">
          <a:xfrm>
            <a:off x="691597" y="229350"/>
            <a:ext cx="8337237" cy="48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767" y="5345455"/>
            <a:ext cx="9051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Інклюзія </a:t>
            </a:r>
            <a:r>
              <a:rPr lang="uk-UA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k-UA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бачити </a:t>
            </a:r>
            <a:r>
              <a:rPr lang="uk-UA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потреби </a:t>
            </a:r>
          </a:p>
          <a:p>
            <a:pPr algn="ctr"/>
            <a:r>
              <a:rPr lang="uk-UA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lang="uk-UA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створювати </a:t>
            </a:r>
            <a:r>
              <a:rPr lang="uk-UA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умови 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ACLARAR EL CONCEPTO DE INCLUSIÓN - Trevol Integ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8" y="1434348"/>
            <a:ext cx="4765283" cy="47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6320" y="1086877"/>
            <a:ext cx="3895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Застосування  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методик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адаптації та модифікації освітніх програм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8000">
              <a:schemeClr val="accent1">
                <a:alpha val="0"/>
                <a:lumMod val="33000"/>
                <a:lumOff val="67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66" y="132522"/>
            <a:ext cx="8945217" cy="6599582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670388"/>
            <a:ext cx="4791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Роль батьків: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Організувати 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простір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Наповнити 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відповідними матеріалами.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Пропонувати дитині 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допомагати.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Розмовляти про призначення 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предметів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безпеку.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Тренінг гармонійних дитячо-батьківських взаємин «Батьки і діти: шляхи  взаємодії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4" y="1478680"/>
            <a:ext cx="4279392" cy="41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463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46</cp:revision>
  <dcterms:created xsi:type="dcterms:W3CDTF">2021-08-15T18:19:25Z</dcterms:created>
  <dcterms:modified xsi:type="dcterms:W3CDTF">2021-08-16T23:08:02Z</dcterms:modified>
</cp:coreProperties>
</file>